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6"/>
  </p:notesMasterIdLst>
  <p:sldIdLst>
    <p:sldId id="256" r:id="rId2"/>
    <p:sldId id="259" r:id="rId3"/>
    <p:sldId id="289" r:id="rId4"/>
    <p:sldId id="290" r:id="rId5"/>
    <p:sldId id="258" r:id="rId6"/>
    <p:sldId id="257" r:id="rId7"/>
    <p:sldId id="291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9" r:id="rId17"/>
    <p:sldId id="284" r:id="rId18"/>
    <p:sldId id="285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6" r:id="rId33"/>
    <p:sldId id="287" r:id="rId34"/>
    <p:sldId id="288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78" autoAdjust="0"/>
    <p:restoredTop sz="69240" autoAdjust="0"/>
  </p:normalViewPr>
  <p:slideViewPr>
    <p:cSldViewPr snapToGrid="0">
      <p:cViewPr>
        <p:scale>
          <a:sx n="75" d="100"/>
          <a:sy n="75" d="100"/>
        </p:scale>
        <p:origin x="1908" y="1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F06FED-D9CD-484A-88C2-A90A1FB2723F}" type="datetimeFigureOut">
              <a:rPr lang="es-CR" smtClean="0"/>
              <a:t>27/8/2020</a:t>
            </a:fld>
            <a:endParaRPr lang="es-C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59AB0D-0A8A-4826-B072-6DC69CAE6076}" type="slidenum">
              <a:rPr lang="es-CR" smtClean="0"/>
              <a:t>‹#›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22349338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Acelerador</a:t>
            </a:r>
            <a:r>
              <a:rPr lang="en-US" dirty="0"/>
              <a:t> neuronal </a:t>
            </a:r>
            <a:r>
              <a:rPr lang="en-US" dirty="0" err="1"/>
              <a:t>listo</a:t>
            </a:r>
            <a:r>
              <a:rPr lang="en-US" dirty="0"/>
              <a:t> para </a:t>
            </a:r>
            <a:r>
              <a:rPr lang="en-US" dirty="0" err="1"/>
              <a:t>usar</a:t>
            </a:r>
            <a:r>
              <a:rPr lang="en-US" dirty="0"/>
              <a:t>.</a:t>
            </a:r>
            <a:endParaRPr lang="es-C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59AB0D-0A8A-4826-B072-6DC69CAE6076}" type="slidenum">
              <a:rPr lang="es-CR" smtClean="0"/>
              <a:t>1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13824834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Performance = </a:t>
            </a:r>
            <a:r>
              <a:rPr lang="en-US" dirty="0" err="1"/>
              <a:t>rendimiento</a:t>
            </a:r>
            <a:endParaRPr lang="es-C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59AB0D-0A8A-4826-B072-6DC69CAE6076}" type="slidenum">
              <a:rPr lang="es-CR" smtClean="0"/>
              <a:t>3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3498444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GNA </a:t>
            </a:r>
            <a:r>
              <a:rPr lang="en-US"/>
              <a:t>= </a:t>
            </a:r>
            <a:endParaRPr lang="es-C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59AB0D-0A8A-4826-B072-6DC69CAE6076}" type="slidenum">
              <a:rPr lang="es-CR" smtClean="0"/>
              <a:t>10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30850554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59AB0D-0A8A-4826-B072-6DC69CAE6076}" type="slidenum">
              <a:rPr lang="es-CR" smtClean="0"/>
              <a:t>11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34866594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59AB0D-0A8A-4826-B072-6DC69CAE6076}" type="slidenum">
              <a:rPr lang="es-CR" smtClean="0"/>
              <a:t>34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27107916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6098DBAF-7703-437F-AD15-C59981ADF0C8}" type="datetimeFigureOut">
              <a:rPr lang="es-CR" smtClean="0"/>
              <a:t>27/8/2020</a:t>
            </a:fld>
            <a:endParaRPr lang="es-C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s-C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28C004F0-EB42-449D-8263-586DFD046B0C}" type="slidenum">
              <a:rPr lang="es-CR" smtClean="0"/>
              <a:t>‹#›</a:t>
            </a:fld>
            <a:endParaRPr lang="es-CR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3992920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98DBAF-7703-437F-AD15-C59981ADF0C8}" type="datetimeFigureOut">
              <a:rPr lang="es-CR" smtClean="0"/>
              <a:t>27/8/2020</a:t>
            </a:fld>
            <a:endParaRPr lang="es-C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004F0-EB42-449D-8263-586DFD046B0C}" type="slidenum">
              <a:rPr lang="es-CR" smtClean="0"/>
              <a:t>‹#›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40973165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98DBAF-7703-437F-AD15-C59981ADF0C8}" type="datetimeFigureOut">
              <a:rPr lang="es-CR" smtClean="0"/>
              <a:t>27/8/2020</a:t>
            </a:fld>
            <a:endParaRPr lang="es-C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004F0-EB42-449D-8263-586DFD046B0C}" type="slidenum">
              <a:rPr lang="es-CR" smtClean="0"/>
              <a:t>‹#›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39550556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98DBAF-7703-437F-AD15-C59981ADF0C8}" type="datetimeFigureOut">
              <a:rPr lang="es-CR" smtClean="0"/>
              <a:t>27/8/2020</a:t>
            </a:fld>
            <a:endParaRPr lang="es-C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004F0-EB42-449D-8263-586DFD046B0C}" type="slidenum">
              <a:rPr lang="es-CR" smtClean="0"/>
              <a:t>‹#›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33023457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98DBAF-7703-437F-AD15-C59981ADF0C8}" type="datetimeFigureOut">
              <a:rPr lang="es-CR" smtClean="0"/>
              <a:t>27/8/2020</a:t>
            </a:fld>
            <a:endParaRPr lang="es-C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004F0-EB42-449D-8263-586DFD046B0C}" type="slidenum">
              <a:rPr lang="es-CR" smtClean="0"/>
              <a:t>‹#›</a:t>
            </a:fld>
            <a:endParaRPr lang="es-CR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1187519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98DBAF-7703-437F-AD15-C59981ADF0C8}" type="datetimeFigureOut">
              <a:rPr lang="es-CR" smtClean="0"/>
              <a:t>27/8/2020</a:t>
            </a:fld>
            <a:endParaRPr lang="es-C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004F0-EB42-449D-8263-586DFD046B0C}" type="slidenum">
              <a:rPr lang="es-CR" smtClean="0"/>
              <a:t>‹#›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41976138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98DBAF-7703-437F-AD15-C59981ADF0C8}" type="datetimeFigureOut">
              <a:rPr lang="es-CR" smtClean="0"/>
              <a:t>27/8/2020</a:t>
            </a:fld>
            <a:endParaRPr lang="es-C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004F0-EB42-449D-8263-586DFD046B0C}" type="slidenum">
              <a:rPr lang="es-CR" smtClean="0"/>
              <a:t>‹#›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7575082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98DBAF-7703-437F-AD15-C59981ADF0C8}" type="datetimeFigureOut">
              <a:rPr lang="es-CR" smtClean="0"/>
              <a:t>27/8/2020</a:t>
            </a:fld>
            <a:endParaRPr lang="es-C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004F0-EB42-449D-8263-586DFD046B0C}" type="slidenum">
              <a:rPr lang="es-CR" smtClean="0"/>
              <a:t>‹#›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17873610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98DBAF-7703-437F-AD15-C59981ADF0C8}" type="datetimeFigureOut">
              <a:rPr lang="es-CR" smtClean="0"/>
              <a:t>27/8/2020</a:t>
            </a:fld>
            <a:endParaRPr lang="es-C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004F0-EB42-449D-8263-586DFD046B0C}" type="slidenum">
              <a:rPr lang="es-CR" smtClean="0"/>
              <a:t>‹#›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42600460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98DBAF-7703-437F-AD15-C59981ADF0C8}" type="datetimeFigureOut">
              <a:rPr lang="es-CR" smtClean="0"/>
              <a:t>27/8/2020</a:t>
            </a:fld>
            <a:endParaRPr lang="es-C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004F0-EB42-449D-8263-586DFD046B0C}" type="slidenum">
              <a:rPr lang="es-CR" smtClean="0"/>
              <a:t>‹#›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25599426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98DBAF-7703-437F-AD15-C59981ADF0C8}" type="datetimeFigureOut">
              <a:rPr lang="es-CR" smtClean="0"/>
              <a:t>27/8/2020</a:t>
            </a:fld>
            <a:endParaRPr lang="es-C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004F0-EB42-449D-8263-586DFD046B0C}" type="slidenum">
              <a:rPr lang="es-CR" smtClean="0"/>
              <a:t>‹#›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41378042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6098DBAF-7703-437F-AD15-C59981ADF0C8}" type="datetimeFigureOut">
              <a:rPr lang="es-CR" smtClean="0"/>
              <a:t>27/8/2020</a:t>
            </a:fld>
            <a:endParaRPr lang="es-C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s-C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28C004F0-EB42-449D-8263-586DFD046B0C}" type="slidenum">
              <a:rPr lang="es-CR" smtClean="0"/>
              <a:t>‹#›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4778356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7" Type="http://schemas.openxmlformats.org/officeDocument/2006/relationships/image" Target="../media/image31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B44242-047D-4150-BB04-A05BBF6916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9783" y="0"/>
            <a:ext cx="11722217" cy="6660859"/>
          </a:xfrm>
        </p:spPr>
        <p:txBody>
          <a:bodyPr>
            <a:noAutofit/>
          </a:bodyPr>
          <a:lstStyle/>
          <a:p>
            <a:pPr algn="ctr"/>
            <a:r>
              <a:rPr lang="pt-BR" sz="2800" dirty="0"/>
              <a:t>Tecnológico de Costa Rica</a:t>
            </a:r>
            <a:br>
              <a:rPr lang="pt-BR" sz="2800" dirty="0"/>
            </a:br>
            <a:br>
              <a:rPr lang="pt-BR" sz="2800" dirty="0"/>
            </a:br>
            <a:r>
              <a:rPr lang="es-CR" sz="2800" dirty="0"/>
              <a:t>Escuela de Ingeniería Electrónica</a:t>
            </a:r>
            <a:br>
              <a:rPr lang="es-CR" sz="2800" dirty="0"/>
            </a:br>
            <a:br>
              <a:rPr lang="es-CR" sz="2800" dirty="0"/>
            </a:br>
            <a:br>
              <a:rPr lang="es-CR" sz="2800" dirty="0"/>
            </a:br>
            <a:br>
              <a:rPr lang="es-CR" sz="2800" dirty="0"/>
            </a:br>
            <a:br>
              <a:rPr lang="es-CR" sz="2800" dirty="0"/>
            </a:br>
            <a:br>
              <a:rPr lang="en-US" sz="2800" dirty="0"/>
            </a:br>
            <a:r>
              <a:rPr lang="en-US" sz="3600" dirty="0"/>
              <a:t>Improving Performance of Error-Tolerant Applications: A Case Study of Approximate Computing with an Off-the-Shelf Neural Accelerator</a:t>
            </a:r>
            <a:br>
              <a:rPr lang="en-US" sz="3600" dirty="0"/>
            </a:br>
            <a:br>
              <a:rPr lang="en-US" sz="3600" dirty="0"/>
            </a:br>
            <a:br>
              <a:rPr lang="en-US" sz="3600" dirty="0"/>
            </a:br>
            <a:r>
              <a:rPr lang="en-US" sz="2800" dirty="0"/>
              <a:t>Thesis for Masters Degree in Embedded Systems</a:t>
            </a:r>
            <a:br>
              <a:rPr lang="en-US" sz="2800" dirty="0"/>
            </a:br>
            <a:br>
              <a:rPr lang="en-US" sz="2800" dirty="0"/>
            </a:br>
            <a:r>
              <a:rPr lang="en-US" sz="2800" dirty="0"/>
              <a:t>Tomás González Aragón</a:t>
            </a:r>
            <a:endParaRPr lang="es-CR" sz="36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2C5903-DBBB-4069-9D73-F182C4A778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7225" y="2096937"/>
            <a:ext cx="2947332" cy="582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5228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B4C3D9-45CC-4CB3-8B7C-B512A80114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OpenVINO</a:t>
            </a:r>
            <a:endParaRPr lang="es-CR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0EE6AD8-4FB4-4EDC-9A20-18EFE8F535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62063" y="1953455"/>
            <a:ext cx="8594725" cy="4102027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5386603-189E-4F7F-AC09-01E88F6A9289}"/>
              </a:ext>
            </a:extLst>
          </p:cNvPr>
          <p:cNvSpPr txBox="1"/>
          <p:nvPr/>
        </p:nvSpPr>
        <p:spPr>
          <a:xfrm>
            <a:off x="0" y="6611779"/>
            <a:ext cx="1095451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R" sz="1000" dirty="0"/>
              <a:t>https://software.intel.com/en-us/openvino-toolkit</a:t>
            </a:r>
          </a:p>
        </p:txBody>
      </p:sp>
    </p:spTree>
    <p:extLst>
      <p:ext uri="{BB962C8B-B14F-4D97-AF65-F5344CB8AC3E}">
        <p14:creationId xmlns:p14="http://schemas.microsoft.com/office/powerpoint/2010/main" val="2019016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836A44-D26D-41F9-A0D5-D7AB5D1D9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Myriad X &amp; NCS2</a:t>
            </a:r>
            <a:endParaRPr lang="es-CR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3608220-6D25-45B1-BF44-C6801CED9F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570" y="1828800"/>
            <a:ext cx="7735711" cy="4351338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AB0E672-C93A-4588-B8FF-5C5CB92396F8}"/>
              </a:ext>
            </a:extLst>
          </p:cNvPr>
          <p:cNvSpPr txBox="1"/>
          <p:nvPr/>
        </p:nvSpPr>
        <p:spPr>
          <a:xfrm>
            <a:off x="0" y="6457890"/>
            <a:ext cx="109545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R" sz="1000" dirty="0"/>
              <a:t>https://www.anandtech.com/show/11771/intel-announces-movidius-myriad-x-vpu</a:t>
            </a:r>
          </a:p>
          <a:p>
            <a:r>
              <a:rPr lang="es-CR" sz="1000" dirty="0"/>
              <a:t>https://ark.intel.com/content/www/us/en/ark/products/140109/intel-neural-compute-stick-2.html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9B83787-D2CE-4572-92C1-7C183CB317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4440" y="5217952"/>
            <a:ext cx="2460072" cy="1640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6751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90D01-1869-488C-A7BA-9D56DBF95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Work</a:t>
            </a:r>
            <a:endParaRPr lang="es-C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1CB8BB-F6BC-48DB-8900-C65C1B0E34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39092083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4B4D87-0025-41A8-92CF-276110416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Test-Suite</a:t>
            </a:r>
            <a:endParaRPr lang="es-C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F87A91-7140-4278-A00D-0E70CB76BD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Subset of </a:t>
            </a:r>
            <a:r>
              <a:rPr lang="en-US" sz="2400" dirty="0" err="1"/>
              <a:t>AxBench</a:t>
            </a:r>
            <a:r>
              <a:rPr lang="en-US" sz="2400" dirty="0"/>
              <a:t> applications.</a:t>
            </a:r>
          </a:p>
          <a:p>
            <a:pPr marL="274320" lvl="1" indent="0">
              <a:buNone/>
            </a:pPr>
            <a:endParaRPr lang="en-US" sz="20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Black-Sholes</a:t>
            </a:r>
          </a:p>
          <a:p>
            <a:pPr marL="274320" lvl="1" indent="0">
              <a:buNone/>
            </a:pPr>
            <a:endParaRPr lang="en-US" sz="20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Inversek2j</a:t>
            </a:r>
          </a:p>
          <a:p>
            <a:pPr marL="274320" lvl="1" indent="0">
              <a:buNone/>
            </a:pPr>
            <a:endParaRPr lang="en-US" sz="20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 err="1"/>
              <a:t>Jmeint</a:t>
            </a:r>
            <a:endParaRPr lang="en-US" sz="2000" dirty="0"/>
          </a:p>
          <a:p>
            <a:pPr marL="274320" lvl="1" indent="0">
              <a:buNone/>
            </a:pPr>
            <a:endParaRPr lang="en-US" sz="20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 err="1"/>
              <a:t>Kmeans</a:t>
            </a:r>
            <a:endParaRPr lang="en-US" sz="2000" dirty="0"/>
          </a:p>
          <a:p>
            <a:pPr marL="274320" lvl="1" indent="0">
              <a:buNone/>
            </a:pPr>
            <a:endParaRPr lang="en-US" sz="20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Sobel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3DD7E3-DE1F-4412-AC98-E2307FD89A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1163" y="1907343"/>
            <a:ext cx="1319835" cy="98987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A688A46-3872-4464-A739-BCF8224BB5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1643" y="2852740"/>
            <a:ext cx="1398724" cy="7887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0D336C6-A862-4033-80B6-8F843E94F9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9436" y="3517164"/>
            <a:ext cx="1658726" cy="103078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F063B08-8254-4C6D-B443-6DF41DF1EA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803" y="4519858"/>
            <a:ext cx="924403" cy="79802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5DF3FFC-A248-447F-9326-125936E7E7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65691" y="5042010"/>
            <a:ext cx="1030781" cy="1030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8059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0EC04-77EF-4244-90DE-C0C992725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Tested Systems</a:t>
            </a:r>
            <a:endParaRPr lang="es-CR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E53F91D-E095-425A-BF47-B05EF4DE9F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6733" y="2317138"/>
            <a:ext cx="9692639" cy="3420932"/>
          </a:xfrm>
        </p:spPr>
      </p:pic>
    </p:spTree>
    <p:extLst>
      <p:ext uri="{BB962C8B-B14F-4D97-AF65-F5344CB8AC3E}">
        <p14:creationId xmlns:p14="http://schemas.microsoft.com/office/powerpoint/2010/main" val="29166725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E23D1F-CCAE-4892-95C8-DAFD5F018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Workflow</a:t>
            </a:r>
            <a:endParaRPr lang="es-CR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63C43A0-91AC-4C3F-8661-A6C1A83D67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78742" y="1828800"/>
            <a:ext cx="7761366" cy="4351338"/>
          </a:xfrm>
        </p:spPr>
      </p:pic>
    </p:spTree>
    <p:extLst>
      <p:ext uri="{BB962C8B-B14F-4D97-AF65-F5344CB8AC3E}">
        <p14:creationId xmlns:p14="http://schemas.microsoft.com/office/powerpoint/2010/main" val="31111532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93518-D358-488C-B5E1-882CE12BF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</a:t>
            </a:r>
            <a:endParaRPr lang="es-C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A3C566-E03B-4DEE-BBB4-38232351A52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9345168" cy="217274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s-CR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model</a:t>
            </a:r>
            <a:r>
              <a:rPr lang="es-CR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s-C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Sequential</a:t>
            </a:r>
            <a:r>
              <a:rPr lang="es-CR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0" indent="0">
              <a:buNone/>
            </a:pPr>
            <a:r>
              <a:rPr lang="es-CR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model.add</a:t>
            </a:r>
            <a:r>
              <a:rPr lang="es-CR" dirty="0">
                <a:latin typeface="Courier New" panose="02070309020205020404" pitchFamily="49" charset="0"/>
                <a:cs typeface="Courier New" panose="02070309020205020404" pitchFamily="49" charset="0"/>
              </a:rPr>
              <a:t>(Dense(</a:t>
            </a:r>
            <a:r>
              <a:rPr lang="es-CR" b="1" dirty="0">
                <a:latin typeface="Courier New" panose="02070309020205020404" pitchFamily="49" charset="0"/>
                <a:cs typeface="Courier New" panose="02070309020205020404" pitchFamily="49" charset="0"/>
              </a:rPr>
              <a:t>L1</a:t>
            </a:r>
            <a:r>
              <a:rPr lang="es-CR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s-CR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activation</a:t>
            </a:r>
            <a:r>
              <a:rPr lang="es-CR" dirty="0">
                <a:latin typeface="Courier New" panose="02070309020205020404" pitchFamily="49" charset="0"/>
                <a:cs typeface="Courier New" panose="02070309020205020404" pitchFamily="49" charset="0"/>
              </a:rPr>
              <a:t>='</a:t>
            </a:r>
            <a:r>
              <a:rPr lang="es-CR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relu</a:t>
            </a:r>
            <a:r>
              <a:rPr lang="es-CR" dirty="0">
                <a:latin typeface="Courier New" panose="02070309020205020404" pitchFamily="49" charset="0"/>
                <a:cs typeface="Courier New" panose="02070309020205020404" pitchFamily="49" charset="0"/>
              </a:rPr>
              <a:t>', </a:t>
            </a:r>
            <a:r>
              <a:rPr lang="es-CR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input_shape</a:t>
            </a:r>
            <a:r>
              <a:rPr lang="es-CR" dirty="0">
                <a:latin typeface="Courier New" panose="02070309020205020404" pitchFamily="49" charset="0"/>
                <a:cs typeface="Courier New" panose="02070309020205020404" pitchFamily="49" charset="0"/>
              </a:rPr>
              <a:t>=(</a:t>
            </a:r>
            <a:r>
              <a:rPr lang="es-CR" b="1" dirty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s-CR" dirty="0">
                <a:latin typeface="Courier New" panose="02070309020205020404" pitchFamily="49" charset="0"/>
                <a:cs typeface="Courier New" panose="02070309020205020404" pitchFamily="49" charset="0"/>
              </a:rPr>
              <a:t>,)))</a:t>
            </a:r>
          </a:p>
          <a:p>
            <a:pPr marL="0" indent="0">
              <a:buNone/>
            </a:pPr>
            <a:r>
              <a:rPr lang="es-CR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model.add</a:t>
            </a:r>
            <a:r>
              <a:rPr lang="es-CR" dirty="0">
                <a:latin typeface="Courier New" panose="02070309020205020404" pitchFamily="49" charset="0"/>
                <a:cs typeface="Courier New" panose="02070309020205020404" pitchFamily="49" charset="0"/>
              </a:rPr>
              <a:t>(Dense(</a:t>
            </a:r>
            <a:r>
              <a:rPr lang="es-CR" b="1" dirty="0">
                <a:latin typeface="Courier New" panose="02070309020205020404" pitchFamily="49" charset="0"/>
                <a:cs typeface="Courier New" panose="02070309020205020404" pitchFamily="49" charset="0"/>
              </a:rPr>
              <a:t>O</a:t>
            </a:r>
            <a:r>
              <a:rPr lang="es-CR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s-CR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activation</a:t>
            </a:r>
            <a:r>
              <a:rPr lang="es-CR" dirty="0">
                <a:latin typeface="Courier New" panose="02070309020205020404" pitchFamily="49" charset="0"/>
                <a:cs typeface="Courier New" panose="02070309020205020404" pitchFamily="49" charset="0"/>
              </a:rPr>
              <a:t>='</a:t>
            </a:r>
            <a:r>
              <a:rPr lang="es-CR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relu</a:t>
            </a:r>
            <a:r>
              <a:rPr lang="es-CR" dirty="0">
                <a:latin typeface="Courier New" panose="02070309020205020404" pitchFamily="49" charset="0"/>
                <a:cs typeface="Courier New" panose="02070309020205020404" pitchFamily="49" charset="0"/>
              </a:rPr>
              <a:t>'))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54DA96-13C7-49DC-83D9-82240EEFDC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61872" y="4001549"/>
            <a:ext cx="9345168" cy="217858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s-CR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model</a:t>
            </a:r>
            <a:r>
              <a:rPr lang="es-CR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s-C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Sequential</a:t>
            </a:r>
            <a:r>
              <a:rPr lang="es-CR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0" indent="0">
              <a:buNone/>
            </a:pPr>
            <a:r>
              <a:rPr lang="es-CR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model.add</a:t>
            </a:r>
            <a:r>
              <a:rPr lang="es-CR" dirty="0">
                <a:latin typeface="Courier New" panose="02070309020205020404" pitchFamily="49" charset="0"/>
                <a:cs typeface="Courier New" panose="02070309020205020404" pitchFamily="49" charset="0"/>
              </a:rPr>
              <a:t>(Conv2D(</a:t>
            </a:r>
            <a:r>
              <a:rPr lang="es-CR" b="1" dirty="0">
                <a:latin typeface="Courier New" panose="02070309020205020404" pitchFamily="49" charset="0"/>
                <a:cs typeface="Courier New" panose="02070309020205020404" pitchFamily="49" charset="0"/>
              </a:rPr>
              <a:t>L1</a:t>
            </a:r>
            <a:r>
              <a:rPr lang="es-CR" dirty="0">
                <a:latin typeface="Courier New" panose="02070309020205020404" pitchFamily="49" charset="0"/>
                <a:cs typeface="Courier New" panose="02070309020205020404" pitchFamily="49" charset="0"/>
              </a:rPr>
              <a:t>, (1,</a:t>
            </a:r>
            <a:r>
              <a:rPr lang="es-CR" b="1" dirty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s-CR" dirty="0">
                <a:latin typeface="Courier New" panose="02070309020205020404" pitchFamily="49" charset="0"/>
                <a:cs typeface="Courier New" panose="02070309020205020404" pitchFamily="49" charset="0"/>
              </a:rPr>
              <a:t>), </a:t>
            </a:r>
            <a:r>
              <a:rPr lang="es-C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strides</a:t>
            </a:r>
            <a:r>
              <a:rPr lang="es-CR" dirty="0">
                <a:latin typeface="Courier New" panose="02070309020205020404" pitchFamily="49" charset="0"/>
                <a:cs typeface="Courier New" panose="02070309020205020404" pitchFamily="49" charset="0"/>
              </a:rPr>
              <a:t>=(1,</a:t>
            </a:r>
            <a:r>
              <a:rPr lang="es-CR" b="1" dirty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s-CR" dirty="0">
                <a:latin typeface="Courier New" panose="02070309020205020404" pitchFamily="49" charset="0"/>
                <a:cs typeface="Courier New" panose="02070309020205020404" pitchFamily="49" charset="0"/>
              </a:rPr>
              <a:t>), </a:t>
            </a:r>
            <a:r>
              <a:rPr lang="es-CR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padding</a:t>
            </a:r>
            <a:r>
              <a:rPr lang="es-CR" dirty="0">
                <a:latin typeface="Courier New" panose="02070309020205020404" pitchFamily="49" charset="0"/>
                <a:cs typeface="Courier New" panose="02070309020205020404" pitchFamily="49" charset="0"/>
              </a:rPr>
              <a:t>='</a:t>
            </a:r>
            <a:r>
              <a:rPr lang="es-CR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valid</a:t>
            </a:r>
            <a:r>
              <a:rPr lang="es-CR" dirty="0">
                <a:latin typeface="Courier New" panose="02070309020205020404" pitchFamily="49" charset="0"/>
                <a:cs typeface="Courier New" panose="02070309020205020404" pitchFamily="49" charset="0"/>
              </a:rPr>
              <a:t>',</a:t>
            </a:r>
          </a:p>
          <a:p>
            <a:pPr marL="0" indent="0">
              <a:buNone/>
            </a:pPr>
            <a:r>
              <a:rPr lang="es-CR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</a:t>
            </a:r>
            <a:r>
              <a:rPr lang="es-CR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activation</a:t>
            </a:r>
            <a:r>
              <a:rPr lang="es-CR" dirty="0">
                <a:latin typeface="Courier New" panose="02070309020205020404" pitchFamily="49" charset="0"/>
                <a:cs typeface="Courier New" panose="02070309020205020404" pitchFamily="49" charset="0"/>
              </a:rPr>
              <a:t>='</a:t>
            </a:r>
            <a:r>
              <a:rPr lang="es-CR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relu</a:t>
            </a:r>
            <a:r>
              <a:rPr lang="es-CR" dirty="0">
                <a:latin typeface="Courier New" panose="02070309020205020404" pitchFamily="49" charset="0"/>
                <a:cs typeface="Courier New" panose="02070309020205020404" pitchFamily="49" charset="0"/>
              </a:rPr>
              <a:t>',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input_shape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=(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,1)))</a:t>
            </a:r>
          </a:p>
          <a:p>
            <a:pPr marL="0" indent="0">
              <a:buNone/>
            </a:pPr>
            <a:r>
              <a:rPr lang="es-CR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model.add</a:t>
            </a:r>
            <a:r>
              <a:rPr lang="es-CR" dirty="0">
                <a:latin typeface="Courier New" panose="02070309020205020404" pitchFamily="49" charset="0"/>
                <a:cs typeface="Courier New" panose="02070309020205020404" pitchFamily="49" charset="0"/>
              </a:rPr>
              <a:t>(Conv2D(</a:t>
            </a:r>
            <a:r>
              <a:rPr lang="es-CR" b="1" dirty="0">
                <a:latin typeface="Courier New" panose="02070309020205020404" pitchFamily="49" charset="0"/>
                <a:cs typeface="Courier New" panose="02070309020205020404" pitchFamily="49" charset="0"/>
              </a:rPr>
              <a:t>O</a:t>
            </a:r>
            <a:r>
              <a:rPr lang="es-CR" dirty="0">
                <a:latin typeface="Courier New" panose="02070309020205020404" pitchFamily="49" charset="0"/>
                <a:cs typeface="Courier New" panose="02070309020205020404" pitchFamily="49" charset="0"/>
              </a:rPr>
              <a:t>, (1,1), </a:t>
            </a:r>
            <a:r>
              <a:rPr lang="es-C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strides</a:t>
            </a:r>
            <a:r>
              <a:rPr lang="es-CR" dirty="0">
                <a:latin typeface="Courier New" panose="02070309020205020404" pitchFamily="49" charset="0"/>
                <a:cs typeface="Courier New" panose="02070309020205020404" pitchFamily="49" charset="0"/>
              </a:rPr>
              <a:t>=(1,1),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padding='valid', activation='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relu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'))</a:t>
            </a:r>
            <a:endParaRPr lang="es-CR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E2A194D-BA12-4675-B158-7A6AA092E39F}"/>
              </a:ext>
            </a:extLst>
          </p:cNvPr>
          <p:cNvCxnSpPr/>
          <p:nvPr/>
        </p:nvCxnSpPr>
        <p:spPr>
          <a:xfrm>
            <a:off x="550506" y="3554963"/>
            <a:ext cx="1020769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88583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E1E15F-D1BD-40FD-8654-90E9EC45B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</a:t>
            </a:r>
            <a:endParaRPr lang="es-CR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1170A36-ADDC-42BB-A8BD-40939B14E7D4}"/>
              </a:ext>
            </a:extLst>
          </p:cNvPr>
          <p:cNvSpPr txBox="1"/>
          <p:nvPr/>
        </p:nvSpPr>
        <p:spPr>
          <a:xfrm>
            <a:off x="1334278" y="5232798"/>
            <a:ext cx="24259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 = 3</a:t>
            </a:r>
          </a:p>
          <a:p>
            <a:r>
              <a:rPr lang="en-US" dirty="0"/>
              <a:t>L1 = 4</a:t>
            </a:r>
          </a:p>
          <a:p>
            <a:r>
              <a:rPr lang="en-US" dirty="0"/>
              <a:t>O = 2</a:t>
            </a:r>
            <a:endParaRPr lang="es-CR" dirty="0"/>
          </a:p>
        </p:txBody>
      </p:sp>
      <p:pic>
        <p:nvPicPr>
          <p:cNvPr id="22" name="Content Placeholder 21">
            <a:extLst>
              <a:ext uri="{FF2B5EF4-FFF2-40B4-BE49-F238E27FC236}">
                <a16:creationId xmlns:a16="http://schemas.microsoft.com/office/drawing/2014/main" id="{D515CDF8-D49F-4921-AB2C-1C3264475E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54488" y="2604294"/>
            <a:ext cx="2809875" cy="2800350"/>
          </a:xfrm>
        </p:spPr>
      </p:pic>
    </p:spTree>
    <p:extLst>
      <p:ext uri="{BB962C8B-B14F-4D97-AF65-F5344CB8AC3E}">
        <p14:creationId xmlns:p14="http://schemas.microsoft.com/office/powerpoint/2010/main" val="11768390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E1E15F-D1BD-40FD-8654-90E9EC45B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</a:t>
            </a:r>
            <a:endParaRPr lang="es-CR" dirty="0"/>
          </a:p>
        </p:txBody>
      </p: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8D6F60F2-75AD-4655-97E1-299A4AE822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2063" y="2776140"/>
            <a:ext cx="8594725" cy="2456658"/>
          </a:xfr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1170A36-ADDC-42BB-A8BD-40939B14E7D4}"/>
              </a:ext>
            </a:extLst>
          </p:cNvPr>
          <p:cNvSpPr txBox="1"/>
          <p:nvPr/>
        </p:nvSpPr>
        <p:spPr>
          <a:xfrm>
            <a:off x="1334278" y="5232798"/>
            <a:ext cx="24259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 = 3</a:t>
            </a:r>
          </a:p>
          <a:p>
            <a:r>
              <a:rPr lang="en-US" dirty="0"/>
              <a:t>L1 = 4</a:t>
            </a:r>
          </a:p>
          <a:p>
            <a:r>
              <a:rPr lang="en-US" dirty="0"/>
              <a:t>O = 2</a:t>
            </a:r>
          </a:p>
          <a:p>
            <a:r>
              <a:rPr lang="en-US" dirty="0"/>
              <a:t>B = 4</a:t>
            </a:r>
            <a:endParaRPr lang="es-CR" dirty="0"/>
          </a:p>
        </p:txBody>
      </p:sp>
    </p:spTree>
    <p:extLst>
      <p:ext uri="{BB962C8B-B14F-4D97-AF65-F5344CB8AC3E}">
        <p14:creationId xmlns:p14="http://schemas.microsoft.com/office/powerpoint/2010/main" val="15798068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B2B3D-AA46-47C6-A842-1C3E23350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Execution:</a:t>
            </a:r>
            <a:br>
              <a:rPr lang="en-US" sz="4000" dirty="0"/>
            </a:br>
            <a:r>
              <a:rPr lang="en-US" sz="4000" dirty="0"/>
              <a:t>Procedural Code</a:t>
            </a:r>
            <a:endParaRPr lang="es-CR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416435-A6EC-4F27-9186-06A8FC067C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s-C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s-CR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s-CR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CR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s-CR" dirty="0"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s-CR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s-CR" dirty="0">
                <a:latin typeface="Courier New" panose="02070309020205020404" pitchFamily="49" charset="0"/>
                <a:cs typeface="Courier New" panose="02070309020205020404" pitchFamily="49" charset="0"/>
              </a:rPr>
              <a:t> i = 0; i &lt; </a:t>
            </a:r>
            <a:r>
              <a:rPr lang="es-CR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inputs.size</a:t>
            </a:r>
            <a:r>
              <a:rPr lang="es-CR" dirty="0">
                <a:latin typeface="Courier New" panose="02070309020205020404" pitchFamily="49" charset="0"/>
                <a:cs typeface="Courier New" panose="02070309020205020404" pitchFamily="49" charset="0"/>
              </a:rPr>
              <a:t>(); i++) {</a:t>
            </a:r>
          </a:p>
          <a:p>
            <a:pPr marL="0" indent="0">
              <a:buNone/>
            </a:pPr>
            <a:r>
              <a:rPr lang="es-CR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s-CR" dirty="0">
                <a:latin typeface="Courier New" panose="02070309020205020404" pitchFamily="49" charset="0"/>
                <a:cs typeface="Courier New" panose="02070309020205020404" pitchFamily="49" charset="0"/>
              </a:rPr>
              <a:t>     outputs[i] = </a:t>
            </a:r>
            <a:r>
              <a:rPr lang="es-CR" dirty="0" err="1">
                <a:latin typeface="Courier New" panose="02070309020205020404" pitchFamily="49" charset="0"/>
                <a:cs typeface="Courier New" panose="02070309020205020404" pitchFamily="49" charset="0"/>
              </a:rPr>
              <a:t>ErrorTolerantFunction</a:t>
            </a:r>
            <a:r>
              <a:rPr lang="es-CR" dirty="0">
                <a:latin typeface="Courier New" panose="02070309020205020404" pitchFamily="49" charset="0"/>
                <a:cs typeface="Courier New" panose="02070309020205020404" pitchFamily="49" charset="0"/>
              </a:rPr>
              <a:t>(inputs[i]);</a:t>
            </a:r>
          </a:p>
          <a:p>
            <a:pPr marL="0" indent="0">
              <a:buNone/>
            </a:pPr>
            <a:r>
              <a:rPr lang="es-CR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es-CR" dirty="0">
                <a:latin typeface="Courier New" panose="02070309020205020404" pitchFamily="49" charset="0"/>
                <a:cs typeface="Courier New" panose="02070309020205020404" pitchFamily="49" charset="0"/>
              </a:rPr>
              <a:t> }</a:t>
            </a:r>
          </a:p>
        </p:txBody>
      </p:sp>
    </p:spTree>
    <p:extLst>
      <p:ext uri="{BB962C8B-B14F-4D97-AF65-F5344CB8AC3E}">
        <p14:creationId xmlns:p14="http://schemas.microsoft.com/office/powerpoint/2010/main" val="5066461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9C7B5-F533-404D-B290-73FB956E19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  <a:endParaRPr lang="es-C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C8B96F-BD28-4B27-B262-A780645FE0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11012827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B2B3D-AA46-47C6-A842-1C3E23350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Execution:</a:t>
            </a:r>
            <a:br>
              <a:rPr lang="en-US" sz="4000" dirty="0"/>
            </a:br>
            <a:r>
              <a:rPr lang="en-US" sz="4000" dirty="0"/>
              <a:t>Algorithmic Transformation – DNN</a:t>
            </a:r>
            <a:endParaRPr lang="es-CR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416435-A6EC-4F27-9186-06A8FC067C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s-C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s-CR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s-CR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CR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s-CR" dirty="0"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s-CR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s-CR" dirty="0">
                <a:latin typeface="Courier New" panose="02070309020205020404" pitchFamily="49" charset="0"/>
                <a:cs typeface="Courier New" panose="02070309020205020404" pitchFamily="49" charset="0"/>
              </a:rPr>
              <a:t> i = 0; i &lt; </a:t>
            </a:r>
            <a:r>
              <a:rPr lang="es-CR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inputs.size</a:t>
            </a:r>
            <a:r>
              <a:rPr lang="es-CR" dirty="0">
                <a:latin typeface="Courier New" panose="02070309020205020404" pitchFamily="49" charset="0"/>
                <a:cs typeface="Courier New" panose="02070309020205020404" pitchFamily="49" charset="0"/>
              </a:rPr>
              <a:t>(); i++) {</a:t>
            </a:r>
          </a:p>
          <a:p>
            <a:pPr marL="0" indent="0">
              <a:buNone/>
            </a:pPr>
            <a:r>
              <a:rPr lang="es-CR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s-CR" dirty="0"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s-CR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input_buffer</a:t>
            </a:r>
            <a:r>
              <a:rPr lang="es-CR" dirty="0">
                <a:latin typeface="Courier New" panose="02070309020205020404" pitchFamily="49" charset="0"/>
                <a:cs typeface="Courier New" panose="02070309020205020404" pitchFamily="49" charset="0"/>
              </a:rPr>
              <a:t>[0] = inputs[i];</a:t>
            </a:r>
          </a:p>
          <a:p>
            <a:pPr marL="0" indent="0">
              <a:buNone/>
            </a:pPr>
            <a:r>
              <a:rPr lang="es-CR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es-CR" dirty="0"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s-CR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infer_request</a:t>
            </a:r>
            <a:r>
              <a:rPr lang="es-CR" dirty="0">
                <a:latin typeface="Courier New" panose="02070309020205020404" pitchFamily="49" charset="0"/>
                <a:cs typeface="Courier New" panose="02070309020205020404" pitchFamily="49" charset="0"/>
              </a:rPr>
              <a:t>-&gt;</a:t>
            </a:r>
            <a:r>
              <a:rPr lang="es-CR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Infer</a:t>
            </a:r>
            <a:r>
              <a:rPr lang="es-CR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marL="0" indent="0">
              <a:buNone/>
            </a:pPr>
            <a:r>
              <a:rPr lang="es-CR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r>
              <a:rPr lang="es-CR" dirty="0">
                <a:latin typeface="Courier New" panose="02070309020205020404" pitchFamily="49" charset="0"/>
                <a:cs typeface="Courier New" panose="02070309020205020404" pitchFamily="49" charset="0"/>
              </a:rPr>
              <a:t>     outputs[i] = </a:t>
            </a:r>
            <a:r>
              <a:rPr lang="es-CR" dirty="0" err="1">
                <a:latin typeface="Courier New" panose="02070309020205020404" pitchFamily="49" charset="0"/>
                <a:cs typeface="Courier New" panose="02070309020205020404" pitchFamily="49" charset="0"/>
              </a:rPr>
              <a:t>output_buffer</a:t>
            </a:r>
            <a:r>
              <a:rPr lang="es-CR" dirty="0">
                <a:latin typeface="Courier New" panose="02070309020205020404" pitchFamily="49" charset="0"/>
                <a:cs typeface="Courier New" panose="02070309020205020404" pitchFamily="49" charset="0"/>
              </a:rPr>
              <a:t>[0];</a:t>
            </a:r>
          </a:p>
          <a:p>
            <a:pPr marL="0" indent="0">
              <a:buNone/>
            </a:pPr>
            <a:r>
              <a:rPr lang="es-CR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lang="es-CR" dirty="0">
                <a:latin typeface="Courier New" panose="02070309020205020404" pitchFamily="49" charset="0"/>
                <a:cs typeface="Courier New" panose="02070309020205020404" pitchFamily="49" charset="0"/>
              </a:rPr>
              <a:t> }</a:t>
            </a:r>
          </a:p>
        </p:txBody>
      </p:sp>
    </p:spTree>
    <p:extLst>
      <p:ext uri="{BB962C8B-B14F-4D97-AF65-F5344CB8AC3E}">
        <p14:creationId xmlns:p14="http://schemas.microsoft.com/office/powerpoint/2010/main" val="31991917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B2B3D-AA46-47C6-A842-1C3E23350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Execution:</a:t>
            </a:r>
            <a:br>
              <a:rPr lang="en-US" sz="4000" dirty="0"/>
            </a:br>
            <a:r>
              <a:rPr lang="en-US" sz="4000" dirty="0"/>
              <a:t>Algorithmic Transformation – CNN</a:t>
            </a:r>
            <a:endParaRPr lang="es-CR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416435-A6EC-4F27-9186-06A8FC067C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endParaRPr lang="es-C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s-CR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s-CR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CR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s-CR" dirty="0"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s-CR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s-CR" dirty="0">
                <a:latin typeface="Courier New" panose="02070309020205020404" pitchFamily="49" charset="0"/>
                <a:cs typeface="Courier New" panose="02070309020205020404" pitchFamily="49" charset="0"/>
              </a:rPr>
              <a:t> i = 0; i &lt; </a:t>
            </a:r>
            <a:r>
              <a:rPr lang="es-CR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inputs.size</a:t>
            </a:r>
            <a:r>
              <a:rPr lang="es-CR" dirty="0">
                <a:latin typeface="Courier New" panose="02070309020205020404" pitchFamily="49" charset="0"/>
                <a:cs typeface="Courier New" panose="02070309020205020404" pitchFamily="49" charset="0"/>
              </a:rPr>
              <a:t>(); i += BLOCK_SIZE) {</a:t>
            </a:r>
          </a:p>
          <a:p>
            <a:pPr marL="0" indent="0">
              <a:buNone/>
            </a:pPr>
            <a:r>
              <a:rPr lang="es-CR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s-CR" dirty="0"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s-CR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s-CR" dirty="0"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s-CR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s-CR" dirty="0">
                <a:latin typeface="Courier New" panose="02070309020205020404" pitchFamily="49" charset="0"/>
                <a:cs typeface="Courier New" panose="02070309020205020404" pitchFamily="49" charset="0"/>
              </a:rPr>
              <a:t> b = 0; b &lt; BLOCK_SIZE; b++) {</a:t>
            </a:r>
          </a:p>
          <a:p>
            <a:pPr marL="0" indent="0">
              <a:buNone/>
            </a:pPr>
            <a:r>
              <a:rPr lang="es-CR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es-CR" dirty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es-CR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input_buffer</a:t>
            </a:r>
            <a:r>
              <a:rPr lang="es-CR" dirty="0">
                <a:latin typeface="Courier New" panose="02070309020205020404" pitchFamily="49" charset="0"/>
                <a:cs typeface="Courier New" panose="02070309020205020404" pitchFamily="49" charset="0"/>
              </a:rPr>
              <a:t>[b] = inputs[i + b];</a:t>
            </a:r>
          </a:p>
          <a:p>
            <a:pPr marL="0" indent="0">
              <a:buNone/>
            </a:pPr>
            <a:r>
              <a:rPr lang="es-CR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r>
              <a:rPr lang="es-CR" dirty="0">
                <a:latin typeface="Courier New" panose="02070309020205020404" pitchFamily="49" charset="0"/>
                <a:cs typeface="Courier New" panose="02070309020205020404" pitchFamily="49" charset="0"/>
              </a:rPr>
              <a:t>     }</a:t>
            </a:r>
          </a:p>
          <a:p>
            <a:pPr marL="0" indent="0">
              <a:buNone/>
            </a:pPr>
            <a:r>
              <a:rPr lang="es-CR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lang="es-CR" dirty="0"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s-CR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infer_request</a:t>
            </a:r>
            <a:r>
              <a:rPr lang="es-CR" dirty="0">
                <a:latin typeface="Courier New" panose="02070309020205020404" pitchFamily="49" charset="0"/>
                <a:cs typeface="Courier New" panose="02070309020205020404" pitchFamily="49" charset="0"/>
              </a:rPr>
              <a:t>-&gt;</a:t>
            </a:r>
            <a:r>
              <a:rPr lang="es-CR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Infer</a:t>
            </a:r>
            <a:r>
              <a:rPr lang="es-CR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marL="0" indent="0">
              <a:buNone/>
            </a:pPr>
            <a:r>
              <a:rPr lang="es-CR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  <a:r>
              <a:rPr lang="es-CR" dirty="0"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s-CR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s-CR" dirty="0"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s-CR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s-CR" dirty="0">
                <a:latin typeface="Courier New" panose="02070309020205020404" pitchFamily="49" charset="0"/>
                <a:cs typeface="Courier New" panose="02070309020205020404" pitchFamily="49" charset="0"/>
              </a:rPr>
              <a:t> b = 0; b &lt; BLOCK_SIZE; b++) {</a:t>
            </a:r>
          </a:p>
          <a:p>
            <a:pPr marL="0" indent="0">
              <a:buNone/>
            </a:pPr>
            <a:r>
              <a:rPr lang="es-CR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  <a:r>
              <a:rPr lang="es-CR" dirty="0">
                <a:latin typeface="Courier New" panose="02070309020205020404" pitchFamily="49" charset="0"/>
                <a:cs typeface="Courier New" panose="02070309020205020404" pitchFamily="49" charset="0"/>
              </a:rPr>
              <a:t>         outputs[i + b] = </a:t>
            </a:r>
            <a:r>
              <a:rPr lang="es-CR" dirty="0" err="1">
                <a:latin typeface="Courier New" panose="02070309020205020404" pitchFamily="49" charset="0"/>
                <a:cs typeface="Courier New" panose="02070309020205020404" pitchFamily="49" charset="0"/>
              </a:rPr>
              <a:t>output_buffer</a:t>
            </a:r>
            <a:r>
              <a:rPr lang="es-CR" dirty="0">
                <a:latin typeface="Courier New" panose="02070309020205020404" pitchFamily="49" charset="0"/>
                <a:cs typeface="Courier New" panose="02070309020205020404" pitchFamily="49" charset="0"/>
              </a:rPr>
              <a:t>[b];</a:t>
            </a:r>
          </a:p>
          <a:p>
            <a:pPr marL="0" indent="0">
              <a:buNone/>
            </a:pPr>
            <a:r>
              <a:rPr lang="es-CR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</a:t>
            </a:r>
            <a:r>
              <a:rPr lang="es-CR" dirty="0">
                <a:latin typeface="Courier New" panose="02070309020205020404" pitchFamily="49" charset="0"/>
                <a:cs typeface="Courier New" panose="02070309020205020404" pitchFamily="49" charset="0"/>
              </a:rPr>
              <a:t>     }</a:t>
            </a:r>
          </a:p>
          <a:p>
            <a:pPr marL="0" indent="0">
              <a:buNone/>
            </a:pPr>
            <a:r>
              <a:rPr lang="es-CR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9</a:t>
            </a:r>
            <a:r>
              <a:rPr lang="es-CR" dirty="0">
                <a:latin typeface="Courier New" panose="02070309020205020404" pitchFamily="49" charset="0"/>
                <a:cs typeface="Courier New" panose="02070309020205020404" pitchFamily="49" charset="0"/>
              </a:rPr>
              <a:t> }</a:t>
            </a:r>
          </a:p>
        </p:txBody>
      </p:sp>
    </p:spTree>
    <p:extLst>
      <p:ext uri="{BB962C8B-B14F-4D97-AF65-F5344CB8AC3E}">
        <p14:creationId xmlns:p14="http://schemas.microsoft.com/office/powerpoint/2010/main" val="35095011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B2B3D-AA46-47C6-A842-1C3E23350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0" y="365760"/>
            <a:ext cx="10407215" cy="1325562"/>
          </a:xfrm>
        </p:spPr>
        <p:txBody>
          <a:bodyPr>
            <a:noAutofit/>
          </a:bodyPr>
          <a:lstStyle/>
          <a:p>
            <a:r>
              <a:rPr lang="en-US" sz="4000" dirty="0"/>
              <a:t>Execution:</a:t>
            </a:r>
            <a:br>
              <a:rPr lang="en-US" sz="4000" dirty="0"/>
            </a:br>
            <a:r>
              <a:rPr lang="en-US" sz="4000" dirty="0"/>
              <a:t>Algorithmic Transformation – CNN Async</a:t>
            </a:r>
            <a:endParaRPr lang="es-CR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416435-A6EC-4F27-9186-06A8FC067C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spcBef>
                <a:spcPts val="200"/>
              </a:spcBef>
              <a:buNone/>
            </a:pPr>
            <a:r>
              <a:rPr lang="es-CR" sz="160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s-C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s-C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s-C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s-C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s-C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i = 0; i &lt; </a:t>
            </a:r>
            <a:r>
              <a:rPr lang="es-C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inputs.size</a:t>
            </a:r>
            <a:r>
              <a:rPr lang="es-C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(); i += BLOCK_SIZE) {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s-CR" sz="160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s-C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s-C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s-C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s-C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infer_request_is_active_and_ready</a:t>
            </a:r>
            <a:r>
              <a:rPr lang="es-C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s-C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infer_request</a:t>
            </a:r>
            <a:r>
              <a:rPr lang="es-C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[ir])) {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s-CR" sz="160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es-C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lang="es-C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s-C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s-C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s-C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b = 0; b &lt; BLOCK_SIZE; b++) {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s-CR" sz="160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r>
              <a:rPr lang="es-C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outputs[</a:t>
            </a:r>
            <a:r>
              <a:rPr lang="es-C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iters</a:t>
            </a:r>
            <a:r>
              <a:rPr lang="es-C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[ir] + b] = </a:t>
            </a:r>
            <a:r>
              <a:rPr lang="es-C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output_buffer</a:t>
            </a:r>
            <a:r>
              <a:rPr lang="es-C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[ir][b];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s-CR" sz="160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lang="es-C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}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s-CR" sz="160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  <a:r>
              <a:rPr lang="es-C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}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s-CR" sz="160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  <a:r>
              <a:rPr lang="es-C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s-CR" sz="160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</a:t>
            </a:r>
            <a:r>
              <a:rPr lang="es-C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s-C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s-C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s-C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s-C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b = 0; b &lt; BLOCK_SIZE; b++) {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s-CR" sz="160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9</a:t>
            </a:r>
            <a:r>
              <a:rPr lang="es-C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lang="es-C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input_buffer</a:t>
            </a:r>
            <a:r>
              <a:rPr lang="es-C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[ir][b] = inputs[i + b];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s-CR" sz="160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lang="es-C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}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s-CR" sz="160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11</a:t>
            </a:r>
            <a:r>
              <a:rPr lang="es-C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s-CR" sz="160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12</a:t>
            </a:r>
            <a:r>
              <a:rPr lang="es-C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s-C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infer_request</a:t>
            </a:r>
            <a:r>
              <a:rPr lang="es-C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[ir]-&gt;</a:t>
            </a:r>
            <a:r>
              <a:rPr lang="es-C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StartAsync</a:t>
            </a:r>
            <a:r>
              <a:rPr lang="es-C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s-CR" sz="160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13</a:t>
            </a:r>
            <a:r>
              <a:rPr lang="es-C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s-C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iters</a:t>
            </a:r>
            <a:r>
              <a:rPr lang="es-C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[ir] = i;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s-CR" sz="160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14</a:t>
            </a:r>
            <a:r>
              <a:rPr lang="es-C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s-CR" sz="160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15</a:t>
            </a:r>
            <a:r>
              <a:rPr lang="es-C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ir++;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s-CR" sz="160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16</a:t>
            </a:r>
            <a:r>
              <a:rPr lang="es-C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s-C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s-C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(ir == </a:t>
            </a:r>
            <a:r>
              <a:rPr lang="es-C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max_ir</a:t>
            </a:r>
            <a:r>
              <a:rPr lang="es-C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 ir = 0;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s-CR" sz="160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17</a:t>
            </a:r>
            <a:r>
              <a:rPr lang="es-C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}</a:t>
            </a:r>
            <a:endParaRPr lang="es-CR" sz="1600" dirty="0"/>
          </a:p>
        </p:txBody>
      </p:sp>
    </p:spTree>
    <p:extLst>
      <p:ext uri="{BB962C8B-B14F-4D97-AF65-F5344CB8AC3E}">
        <p14:creationId xmlns:p14="http://schemas.microsoft.com/office/powerpoint/2010/main" val="27970889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D44575-D13C-4E40-81FC-82D8BCE032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  <a:endParaRPr lang="es-C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0174EB-0268-417A-AC08-AB7248C45E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42147388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2F0B4A-3AD2-48CF-A018-A13DB237F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- PC</a:t>
            </a:r>
            <a:endParaRPr lang="es-CR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34DC254-11C4-430A-A5A4-621D0B3239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61872" y="1691322"/>
            <a:ext cx="8355806" cy="4695825"/>
          </a:xfrm>
        </p:spPr>
      </p:pic>
    </p:spTree>
    <p:extLst>
      <p:ext uri="{BB962C8B-B14F-4D97-AF65-F5344CB8AC3E}">
        <p14:creationId xmlns:p14="http://schemas.microsoft.com/office/powerpoint/2010/main" val="35023380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7F9132D8-101A-4058-8A54-3E52BDBD35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61872" y="1691322"/>
            <a:ext cx="8355806" cy="46958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E8425B8-DE44-4350-8F52-DC83145DA4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– RPi 3</a:t>
            </a:r>
            <a:endParaRPr lang="es-CR" dirty="0"/>
          </a:p>
        </p:txBody>
      </p:sp>
    </p:spTree>
    <p:extLst>
      <p:ext uri="{BB962C8B-B14F-4D97-AF65-F5344CB8AC3E}">
        <p14:creationId xmlns:p14="http://schemas.microsoft.com/office/powerpoint/2010/main" val="31051949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96EB0669-3F02-4D83-9C03-28D4DB7D47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61872" y="1691322"/>
            <a:ext cx="8355806" cy="46958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5697679-1ECD-4697-98FD-151E5794F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– RPi 4</a:t>
            </a:r>
            <a:endParaRPr lang="es-CR" dirty="0"/>
          </a:p>
        </p:txBody>
      </p:sp>
    </p:spTree>
    <p:extLst>
      <p:ext uri="{BB962C8B-B14F-4D97-AF65-F5344CB8AC3E}">
        <p14:creationId xmlns:p14="http://schemas.microsoft.com/office/powerpoint/2010/main" val="23895625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25F074CE-4ED5-43A2-B5B7-B12375B597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37488" y="1691322"/>
            <a:ext cx="8355806" cy="46958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25046B6-70C0-47BE-822A-8C8F5B48D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USB2 vs USB3</a:t>
            </a:r>
            <a:endParaRPr lang="es-CR" dirty="0"/>
          </a:p>
        </p:txBody>
      </p:sp>
    </p:spTree>
    <p:extLst>
      <p:ext uri="{BB962C8B-B14F-4D97-AF65-F5344CB8AC3E}">
        <p14:creationId xmlns:p14="http://schemas.microsoft.com/office/powerpoint/2010/main" val="6819274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C56CA-592B-4E25-8A9A-48B41ECDF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NN Topologies</a:t>
            </a:r>
            <a:endParaRPr lang="es-CR" dirty="0"/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7D29251A-1A8D-4B5A-AC12-3014F5AE772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16941703"/>
              </p:ext>
            </p:extLst>
          </p:nvPr>
        </p:nvGraphicFramePr>
        <p:xfrm>
          <a:off x="345233" y="2575249"/>
          <a:ext cx="10609277" cy="30231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15611">
                  <a:extLst>
                    <a:ext uri="{9D8B030D-6E8A-4147-A177-3AD203B41FA5}">
                      <a16:colId xmlns:a16="http://schemas.microsoft.com/office/drawing/2014/main" val="2460403839"/>
                    </a:ext>
                  </a:extLst>
                </a:gridCol>
                <a:gridCol w="1515611">
                  <a:extLst>
                    <a:ext uri="{9D8B030D-6E8A-4147-A177-3AD203B41FA5}">
                      <a16:colId xmlns:a16="http://schemas.microsoft.com/office/drawing/2014/main" val="4243679487"/>
                    </a:ext>
                  </a:extLst>
                </a:gridCol>
                <a:gridCol w="1515611">
                  <a:extLst>
                    <a:ext uri="{9D8B030D-6E8A-4147-A177-3AD203B41FA5}">
                      <a16:colId xmlns:a16="http://schemas.microsoft.com/office/drawing/2014/main" val="1056275876"/>
                    </a:ext>
                  </a:extLst>
                </a:gridCol>
                <a:gridCol w="1515611">
                  <a:extLst>
                    <a:ext uri="{9D8B030D-6E8A-4147-A177-3AD203B41FA5}">
                      <a16:colId xmlns:a16="http://schemas.microsoft.com/office/drawing/2014/main" val="2742286791"/>
                    </a:ext>
                  </a:extLst>
                </a:gridCol>
                <a:gridCol w="1515611">
                  <a:extLst>
                    <a:ext uri="{9D8B030D-6E8A-4147-A177-3AD203B41FA5}">
                      <a16:colId xmlns:a16="http://schemas.microsoft.com/office/drawing/2014/main" val="3427705236"/>
                    </a:ext>
                  </a:extLst>
                </a:gridCol>
                <a:gridCol w="1515611">
                  <a:extLst>
                    <a:ext uri="{9D8B030D-6E8A-4147-A177-3AD203B41FA5}">
                      <a16:colId xmlns:a16="http://schemas.microsoft.com/office/drawing/2014/main" val="4178815336"/>
                    </a:ext>
                  </a:extLst>
                </a:gridCol>
                <a:gridCol w="1515611">
                  <a:extLst>
                    <a:ext uri="{9D8B030D-6E8A-4147-A177-3AD203B41FA5}">
                      <a16:colId xmlns:a16="http://schemas.microsoft.com/office/drawing/2014/main" val="2748291170"/>
                    </a:ext>
                  </a:extLst>
                </a:gridCol>
              </a:tblGrid>
              <a:tr h="431874">
                <a:tc>
                  <a:txBody>
                    <a:bodyPr/>
                    <a:lstStyle/>
                    <a:p>
                      <a:pPr algn="ctr"/>
                      <a:endParaRPr lang="en-US" sz="1400" noProof="0">
                        <a:effectLst/>
                        <a:latin typeface="+mn-lt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b="1" kern="1200" noProof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NN 1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s-CR" dirty="0">
                        <a:effectLst/>
                        <a:latin typeface="+mn-lt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noProof="0">
                          <a:latin typeface="+mn-lt"/>
                        </a:rPr>
                        <a:t>NN 2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s-CR" dirty="0">
                        <a:latin typeface="+mn-lt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noProof="0">
                          <a:latin typeface="+mn-lt"/>
                        </a:rPr>
                        <a:t>NN 3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s-CR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8499076"/>
                  </a:ext>
                </a:extLst>
              </a:tr>
              <a:tr h="431874">
                <a:tc>
                  <a:txBody>
                    <a:bodyPr/>
                    <a:lstStyle/>
                    <a:p>
                      <a:pPr algn="ctr"/>
                      <a:r>
                        <a:rPr lang="en-US" sz="1400" b="1" i="0" noProof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Application </a:t>
                      </a:r>
                      <a:endParaRPr lang="en-US" sz="1400" noProof="0"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i="0" noProof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Topology </a:t>
                      </a:r>
                      <a:endParaRPr lang="en-US" sz="1400" noProof="0"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i="0" noProof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Parameters </a:t>
                      </a:r>
                      <a:endParaRPr lang="en-US" sz="1400" noProof="0"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i="0" noProof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Topology </a:t>
                      </a:r>
                      <a:endParaRPr lang="en-US" sz="1400" noProof="0"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i="0" noProof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Parameters </a:t>
                      </a:r>
                      <a:endParaRPr lang="en-US" sz="1400" noProof="0"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i="0" noProof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Topology </a:t>
                      </a:r>
                      <a:endParaRPr lang="en-US" sz="1400" noProof="0"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i="0" noProof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Parameters</a:t>
                      </a:r>
                      <a:endParaRPr lang="en-US" sz="1400" noProof="0"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433776"/>
                  </a:ext>
                </a:extLst>
              </a:tr>
              <a:tr h="431874">
                <a:tc>
                  <a:txBody>
                    <a:bodyPr/>
                    <a:lstStyle/>
                    <a:p>
                      <a:pPr algn="l"/>
                      <a:r>
                        <a:rPr lang="en-US" sz="1400" b="0" i="0" noProof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blackscholes </a:t>
                      </a:r>
                      <a:endParaRPr lang="en-US" sz="1400" noProof="0"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0" i="0" noProof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6-20-1 </a:t>
                      </a:r>
                      <a:endParaRPr lang="en-US" sz="1400" noProof="0"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0" i="0" noProof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161 </a:t>
                      </a:r>
                      <a:endParaRPr lang="en-US" sz="1400" noProof="0"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0" i="0" noProof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6-20-20-1 </a:t>
                      </a:r>
                      <a:endParaRPr lang="en-US" sz="1400" noProof="0"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0" i="0" noProof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581 </a:t>
                      </a:r>
                      <a:endParaRPr lang="en-US" sz="1400" noProof="0"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0" i="0" noProof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6-20-20-20-1 </a:t>
                      </a:r>
                      <a:endParaRPr lang="en-US" sz="1400" noProof="0"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0" i="0" noProof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1001</a:t>
                      </a:r>
                      <a:endParaRPr lang="en-US" sz="1400" noProof="0"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82258258"/>
                  </a:ext>
                </a:extLst>
              </a:tr>
              <a:tr h="431874">
                <a:tc>
                  <a:txBody>
                    <a:bodyPr/>
                    <a:lstStyle/>
                    <a:p>
                      <a:pPr algn="l"/>
                      <a:r>
                        <a:rPr lang="en-US" sz="1400" b="0" i="0" noProof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inversek2j </a:t>
                      </a:r>
                      <a:endParaRPr lang="en-US" sz="1400" noProof="0"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0" i="0" noProof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2-8-2 </a:t>
                      </a:r>
                      <a:endParaRPr lang="en-US" sz="1400" noProof="0"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0" i="0" noProof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42 </a:t>
                      </a:r>
                      <a:endParaRPr lang="en-US" sz="1400" noProof="0"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0" i="0" noProof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2-8-8-2 </a:t>
                      </a:r>
                      <a:endParaRPr lang="en-US" sz="1400" noProof="0"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0" i="0" noProof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114 </a:t>
                      </a:r>
                      <a:endParaRPr lang="en-US" sz="1400" noProof="0"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0" i="0" noProof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2-8-8-8-2 </a:t>
                      </a:r>
                      <a:endParaRPr lang="en-US" sz="1400" noProof="0" dirty="0"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0" i="0" noProof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186</a:t>
                      </a:r>
                      <a:endParaRPr lang="en-US" sz="1400" noProof="0"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62321247"/>
                  </a:ext>
                </a:extLst>
              </a:tr>
              <a:tr h="431874">
                <a:tc>
                  <a:txBody>
                    <a:bodyPr/>
                    <a:lstStyle/>
                    <a:p>
                      <a:pPr algn="l"/>
                      <a:r>
                        <a:rPr lang="en-US" sz="1400" b="0" i="0" noProof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jmeint </a:t>
                      </a:r>
                      <a:endParaRPr lang="en-US" sz="1400" noProof="0"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0" i="0" noProof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18-32-8-1 </a:t>
                      </a:r>
                      <a:endParaRPr lang="en-US" sz="1400" noProof="0"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0" i="0" noProof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881 </a:t>
                      </a:r>
                      <a:endParaRPr lang="en-US" sz="1400" noProof="0"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0" i="0" noProof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18-32-16-8-1 </a:t>
                      </a:r>
                      <a:endParaRPr lang="en-US" sz="1400" noProof="0"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0" i="0" noProof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1281 </a:t>
                      </a:r>
                      <a:endParaRPr lang="en-US" sz="1400" noProof="0"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0" i="0" noProof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18-32-16-16-8-1 </a:t>
                      </a:r>
                      <a:endParaRPr lang="en-US" sz="1400" noProof="0"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0" i="0" noProof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1553</a:t>
                      </a:r>
                      <a:endParaRPr lang="en-US" sz="1400" noProof="0"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42389823"/>
                  </a:ext>
                </a:extLst>
              </a:tr>
              <a:tr h="431874">
                <a:tc>
                  <a:txBody>
                    <a:bodyPr/>
                    <a:lstStyle/>
                    <a:p>
                      <a:pPr algn="l"/>
                      <a:r>
                        <a:rPr lang="en-US" sz="1400" b="0" i="0" noProof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kmeans </a:t>
                      </a:r>
                      <a:endParaRPr lang="en-US" sz="1400" noProof="0"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0" i="0" noProof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6-8-4-1 </a:t>
                      </a:r>
                      <a:endParaRPr lang="en-US" sz="1400" noProof="0"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0" i="0" noProof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97 </a:t>
                      </a:r>
                      <a:endParaRPr lang="en-US" sz="1400" noProof="0"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0" i="0" noProof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6-8-6-4-1 </a:t>
                      </a:r>
                      <a:endParaRPr lang="en-US" sz="1400" noProof="0"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0" i="0" noProof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143 </a:t>
                      </a:r>
                      <a:endParaRPr lang="en-US" sz="1400" noProof="0"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0" i="0" noProof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6-8-6-6-4-1 </a:t>
                      </a:r>
                      <a:endParaRPr lang="en-US" sz="1400" noProof="0"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0" i="0" noProof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185</a:t>
                      </a:r>
                      <a:endParaRPr lang="en-US" sz="1400" noProof="0"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013472"/>
                  </a:ext>
                </a:extLst>
              </a:tr>
              <a:tr h="431874">
                <a:tc>
                  <a:txBody>
                    <a:bodyPr/>
                    <a:lstStyle/>
                    <a:p>
                      <a:pPr algn="l"/>
                      <a:r>
                        <a:rPr lang="en-US" sz="1400" b="0" i="0" noProof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sobel </a:t>
                      </a:r>
                      <a:endParaRPr lang="en-US" sz="1400" noProof="0"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0" i="0" noProof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9-8-1 </a:t>
                      </a:r>
                      <a:endParaRPr lang="en-US" sz="1400" noProof="0"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0" i="0" noProof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89 </a:t>
                      </a:r>
                      <a:endParaRPr lang="en-US" sz="1400" noProof="0"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0" i="0" noProof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9-8-8-1 </a:t>
                      </a:r>
                      <a:endParaRPr lang="en-US" sz="1400" noProof="0"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0" i="0" noProof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161 </a:t>
                      </a:r>
                      <a:endParaRPr lang="en-US" sz="1400" noProof="0"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0" i="0" noProof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9-8-8-8-1 </a:t>
                      </a:r>
                      <a:endParaRPr lang="en-US" sz="1400" noProof="0"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0" i="0" noProof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233</a:t>
                      </a:r>
                      <a:endParaRPr lang="en-US" sz="1400" noProof="0" dirty="0"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078101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767479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FACE1-A868-4B52-AFE2-A79B65EE77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NN Topologies – Comparison</a:t>
            </a:r>
            <a:br>
              <a:rPr lang="en-US" dirty="0"/>
            </a:br>
            <a:endParaRPr lang="es-CR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FD5F0E7F-AF79-40D2-BE01-5C3DA2BA06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07836" y="1691322"/>
            <a:ext cx="7400712" cy="2438219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6EDAA01C-5700-4B97-96D9-766C669373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" y="4389376"/>
            <a:ext cx="7493000" cy="2468624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A5B94B67-7850-4731-A020-D35F791A0BC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631350" y="4389374"/>
            <a:ext cx="4581478" cy="246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2095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A69C8-296D-4112-8515-483524188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Approximate Computing</a:t>
            </a:r>
            <a:endParaRPr lang="es-C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18AA41-03CE-49E6-B5FC-DC222A216B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2800" dirty="0"/>
          </a:p>
          <a:p>
            <a:r>
              <a:rPr lang="en-US" sz="2800" dirty="0"/>
              <a:t>Computing Paradigm</a:t>
            </a:r>
          </a:p>
          <a:p>
            <a:pPr marL="0" indent="0">
              <a:buNone/>
            </a:pPr>
            <a:endParaRPr lang="en-US" sz="2800" dirty="0"/>
          </a:p>
          <a:p>
            <a:r>
              <a:rPr lang="en-US" sz="2800" dirty="0"/>
              <a:t>Tradeoff: Accuracy vs Performance &amp; Energy Efficiency</a:t>
            </a:r>
          </a:p>
          <a:p>
            <a:pPr marL="0" indent="0">
              <a:buNone/>
            </a:pPr>
            <a:endParaRPr lang="en-US" sz="2800" dirty="0"/>
          </a:p>
          <a:p>
            <a:r>
              <a:rPr lang="en-US" sz="2800" dirty="0"/>
              <a:t>Error-Tolerant Applications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1416193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90EE1A3-6E77-4FD3-8871-5D10BDE43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  <a:endParaRPr lang="es-CR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E0829AF-AA92-4E48-A2F7-5A8D5AC3AF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472885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20E24F-6BFB-4FA8-95B2-AFCC6CF0FE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2541" y="1253331"/>
            <a:ext cx="8595360" cy="4351337"/>
          </a:xfrm>
        </p:spPr>
        <p:txBody>
          <a:bodyPr>
            <a:normAutofit/>
          </a:bodyPr>
          <a:lstStyle/>
          <a:p>
            <a:r>
              <a:rPr lang="en-US" sz="2400" dirty="0"/>
              <a:t>Algorithmic transformation can be done with </a:t>
            </a:r>
            <a:r>
              <a:rPr lang="en-US" sz="2400" dirty="0" err="1"/>
              <a:t>OpenVINO</a:t>
            </a:r>
            <a:r>
              <a:rPr lang="en-US" sz="2400" dirty="0"/>
              <a:t> and the Myriad X VPU.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Manual effort is required to change the code. Not easy to automate.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Traditional DNN need to be converted to CNN to be able process in batches.</a:t>
            </a:r>
          </a:p>
          <a:p>
            <a:r>
              <a:rPr lang="en-US" sz="2400" dirty="0"/>
              <a:t>Mixed results.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PC: CPU 4/5, Myriad: 0/5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RPi 3: 1/5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RPi 4: 2/5</a:t>
            </a:r>
          </a:p>
          <a:p>
            <a:r>
              <a:rPr lang="en-US" sz="2400" dirty="0"/>
              <a:t>Loosely coupled accelerator hinders performance.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USB2 is 4.6x slower than USB3.</a:t>
            </a:r>
          </a:p>
        </p:txBody>
      </p:sp>
    </p:spTree>
    <p:extLst>
      <p:ext uri="{BB962C8B-B14F-4D97-AF65-F5344CB8AC3E}">
        <p14:creationId xmlns:p14="http://schemas.microsoft.com/office/powerpoint/2010/main" val="31445473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B9D73-EC1C-4C1E-938B-C68CC8CE5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Next?</a:t>
            </a:r>
            <a:endParaRPr lang="es-C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94E0A1-E982-449C-B805-38FD34392A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10819638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B1576-9DB4-4115-937B-DC83F3FE8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 Testing – Audio Classification</a:t>
            </a:r>
            <a:endParaRPr lang="es-CR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8CAF95-5A96-42E9-A64D-783E9F5D77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/>
          <a:p>
            <a:r>
              <a:rPr lang="en-US" sz="2400" dirty="0" err="1"/>
              <a:t>Tensorflow</a:t>
            </a:r>
            <a:endParaRPr lang="en-US" sz="24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Power consumption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800" dirty="0"/>
              <a:t>Idle: 2.9 W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800" dirty="0"/>
              <a:t>Load: 6.1 W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Throughput: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800" dirty="0"/>
              <a:t>74.32 FPS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Execution time: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800" dirty="0"/>
              <a:t>13.46 </a:t>
            </a:r>
            <a:r>
              <a:rPr lang="en-US" sz="1800" dirty="0" err="1"/>
              <a:t>ms</a:t>
            </a:r>
            <a:r>
              <a:rPr lang="en-US" sz="1800" dirty="0"/>
              <a:t> / inference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s-CR" sz="2000" dirty="0"/>
              <a:t>Energy </a:t>
            </a:r>
            <a:r>
              <a:rPr lang="es-CR" sz="2000" dirty="0" err="1"/>
              <a:t>efficiency</a:t>
            </a:r>
            <a:r>
              <a:rPr lang="es-CR" sz="2000" dirty="0"/>
              <a:t>: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s-CR" sz="1800" dirty="0"/>
              <a:t>82.11 J / </a:t>
            </a:r>
            <a:r>
              <a:rPr lang="es-CR" sz="1800" dirty="0" err="1"/>
              <a:t>inference</a:t>
            </a:r>
            <a:endParaRPr lang="es-CR" sz="180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44369DA-5F68-45A3-A4AA-D6EF1BD1677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400" dirty="0" err="1"/>
              <a:t>OpenVINO</a:t>
            </a:r>
            <a:r>
              <a:rPr lang="en-US" sz="2400" dirty="0"/>
              <a:t> + NCS2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Power consumption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800" dirty="0"/>
              <a:t>Idle: 3.6 W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800" dirty="0"/>
              <a:t>Load: 6.6 W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Throughput: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800" dirty="0"/>
              <a:t>406.33 FPS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Execution time: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800" dirty="0"/>
              <a:t>2.46 </a:t>
            </a:r>
            <a:r>
              <a:rPr lang="en-US" sz="1800" dirty="0" err="1"/>
              <a:t>ms</a:t>
            </a:r>
            <a:r>
              <a:rPr lang="en-US" sz="1800" dirty="0"/>
              <a:t> / inference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Energy efficiency: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800" dirty="0"/>
              <a:t>16.24 J / inference</a:t>
            </a:r>
            <a:endParaRPr lang="es-CR" sz="18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1B2498C-64A9-4D00-98BF-A38341424DA6}"/>
              </a:ext>
            </a:extLst>
          </p:cNvPr>
          <p:cNvSpPr txBox="1"/>
          <p:nvPr/>
        </p:nvSpPr>
        <p:spPr>
          <a:xfrm>
            <a:off x="0" y="6611779"/>
            <a:ext cx="693090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R" sz="1000" dirty="0"/>
              <a:t>https://medium.com/x8-the-ai-community/audio-classification-using-cnn-coding-example-f9cbd272269e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15AC17C-E425-41D9-817A-EED4ECE932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7042" y="5159830"/>
            <a:ext cx="2264227" cy="169817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2B87C90-5AA0-4046-860F-C995ED1CBE5A}"/>
              </a:ext>
            </a:extLst>
          </p:cNvPr>
          <p:cNvSpPr txBox="1"/>
          <p:nvPr/>
        </p:nvSpPr>
        <p:spPr>
          <a:xfrm>
            <a:off x="4446165" y="5727210"/>
            <a:ext cx="2625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Testing done in RPi 4</a:t>
            </a:r>
            <a:endParaRPr lang="es-CR" dirty="0"/>
          </a:p>
        </p:txBody>
      </p:sp>
    </p:spTree>
    <p:extLst>
      <p:ext uri="{BB962C8B-B14F-4D97-AF65-F5344CB8AC3E}">
        <p14:creationId xmlns:p14="http://schemas.microsoft.com/office/powerpoint/2010/main" val="15624277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9F21E-C8C6-4D0E-9F49-48BB69D6B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Thanks!</a:t>
            </a:r>
            <a:endParaRPr lang="es-C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46CC3B-50C5-4E5C-88E6-5C96B0EF71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11997137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CA10E2-9494-40FE-AF87-DCFB06C82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Approximate Computing</a:t>
            </a:r>
            <a:endParaRPr lang="es-C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7BB945-3762-4C3B-9BED-3592868764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2800" dirty="0"/>
          </a:p>
          <a:p>
            <a:r>
              <a:rPr lang="en-US" sz="2800" dirty="0"/>
              <a:t>Use of neural networks to accelerate error-tolerant applications.</a:t>
            </a:r>
          </a:p>
          <a:p>
            <a:pPr marL="0" indent="0">
              <a:buNone/>
            </a:pPr>
            <a:endParaRPr lang="en-US" sz="2800" dirty="0"/>
          </a:p>
          <a:p>
            <a:r>
              <a:rPr lang="en-US" sz="2800" dirty="0"/>
              <a:t>Use of approximate computing to accelerate machine learning application.</a:t>
            </a:r>
            <a:endParaRPr lang="es-CR" sz="2800" dirty="0"/>
          </a:p>
        </p:txBody>
      </p:sp>
    </p:spTree>
    <p:extLst>
      <p:ext uri="{BB962C8B-B14F-4D97-AF65-F5344CB8AC3E}">
        <p14:creationId xmlns:p14="http://schemas.microsoft.com/office/powerpoint/2010/main" val="655262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6FCD2F-6438-4CD0-8EE5-C068BF207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Focus </a:t>
            </a:r>
            <a:r>
              <a:rPr lang="es-CR" dirty="0" err="1"/>
              <a:t>of</a:t>
            </a:r>
            <a:r>
              <a:rPr lang="es-CR" dirty="0"/>
              <a:t> </a:t>
            </a:r>
            <a:r>
              <a:rPr lang="es-CR" dirty="0" err="1"/>
              <a:t>this</a:t>
            </a:r>
            <a:r>
              <a:rPr lang="es-CR" dirty="0"/>
              <a:t> </a:t>
            </a:r>
            <a:r>
              <a:rPr lang="es-CR" dirty="0" err="1"/>
              <a:t>Work</a:t>
            </a:r>
            <a:endParaRPr lang="es-C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3ED2EA-2F04-4862-939B-F9DE5841A3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2800" dirty="0"/>
          </a:p>
          <a:p>
            <a:r>
              <a:rPr lang="en-US" sz="2800" dirty="0"/>
              <a:t>Are </a:t>
            </a:r>
            <a:r>
              <a:rPr lang="en-US" sz="2800" dirty="0" err="1"/>
              <a:t>OpenVINO</a:t>
            </a:r>
            <a:r>
              <a:rPr lang="en-US" sz="2800" dirty="0"/>
              <a:t> and Myriad X suitable to accelerate error-tolerant applications?</a:t>
            </a:r>
          </a:p>
          <a:p>
            <a:pPr marL="0" indent="0">
              <a:buNone/>
            </a:pPr>
            <a:endParaRPr lang="en-US" sz="2800" dirty="0"/>
          </a:p>
          <a:p>
            <a:r>
              <a:rPr lang="en-US" sz="2800" dirty="0"/>
              <a:t>Can approximate computing techniques be utilized to improve the performance of machine learning applications deployed using </a:t>
            </a:r>
            <a:r>
              <a:rPr lang="en-US" sz="2800" dirty="0" err="1"/>
              <a:t>OpenVINO</a:t>
            </a:r>
            <a:r>
              <a:rPr lang="en-US" sz="2800" dirty="0"/>
              <a:t> and the Myriad X VPU?</a:t>
            </a:r>
            <a:endParaRPr lang="es-CR" sz="2800" dirty="0"/>
          </a:p>
        </p:txBody>
      </p:sp>
    </p:spTree>
    <p:extLst>
      <p:ext uri="{BB962C8B-B14F-4D97-AF65-F5344CB8AC3E}">
        <p14:creationId xmlns:p14="http://schemas.microsoft.com/office/powerpoint/2010/main" val="35678456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BF5BCD-1A92-457C-92B3-9B40415187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 err="1"/>
              <a:t>Objectives</a:t>
            </a:r>
            <a:endParaRPr lang="es-C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64D875-920B-48EA-84CC-919BA6D2A2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2800" dirty="0"/>
          </a:p>
          <a:p>
            <a:r>
              <a:rPr lang="en-US" sz="2800" dirty="0"/>
              <a:t>Main Objective: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/>
              <a:t>Explore off-the-shelf accelerators to implement algorithmic transformations for approximate computing, and approximate computing techniques to improve machine learning applications.</a:t>
            </a:r>
          </a:p>
        </p:txBody>
      </p:sp>
    </p:spTree>
    <p:extLst>
      <p:ext uri="{BB962C8B-B14F-4D97-AF65-F5344CB8AC3E}">
        <p14:creationId xmlns:p14="http://schemas.microsoft.com/office/powerpoint/2010/main" val="29804815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E557E-BD59-4E55-8C63-58DAF8D33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 err="1"/>
              <a:t>Objectives</a:t>
            </a:r>
            <a:endParaRPr lang="es-C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0469C9-A500-4100-B7AA-7A0627B7BC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2000" dirty="0"/>
          </a:p>
          <a:p>
            <a:r>
              <a:rPr lang="en-US" sz="2000" dirty="0"/>
              <a:t>Specific Objectives: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 dirty="0"/>
              <a:t>Experiment with </a:t>
            </a:r>
            <a:r>
              <a:rPr lang="en-US" sz="1800" dirty="0" err="1"/>
              <a:t>OpenVINO</a:t>
            </a:r>
            <a:r>
              <a:rPr lang="en-US" sz="1800" dirty="0"/>
              <a:t> in a PC and a </a:t>
            </a:r>
            <a:r>
              <a:rPr lang="en-US" sz="1800" dirty="0" err="1"/>
              <a:t>Rapspberry</a:t>
            </a:r>
            <a:r>
              <a:rPr lang="en-US" sz="1800" dirty="0"/>
              <a:t> Pi to understand if it is a viable alternative to apply the algorithmic transformation approximate computing technique on error-tolerant applications.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 dirty="0"/>
              <a:t>Measure the performance of the </a:t>
            </a:r>
            <a:r>
              <a:rPr lang="en-US" sz="1800" dirty="0" err="1"/>
              <a:t>OpenVINO</a:t>
            </a:r>
            <a:r>
              <a:rPr lang="en-US" sz="1800" dirty="0"/>
              <a:t> toolkit and Intel's Neural Stick 2 on a subset of five error-tolerant applications of the </a:t>
            </a:r>
            <a:r>
              <a:rPr lang="en-US" sz="1800" dirty="0" err="1"/>
              <a:t>AxBench</a:t>
            </a:r>
            <a:r>
              <a:rPr lang="en-US" sz="1800" dirty="0"/>
              <a:t> test-suite.</a:t>
            </a:r>
          </a:p>
          <a:p>
            <a:pPr marL="274320" lvl="1" indent="0">
              <a:buNone/>
            </a:pPr>
            <a:endParaRPr lang="en-US" sz="18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 dirty="0"/>
              <a:t>Select and benchmark three machine learning applications with the </a:t>
            </a:r>
            <a:r>
              <a:rPr lang="en-US" sz="1800" dirty="0" err="1"/>
              <a:t>OpenVINO</a:t>
            </a:r>
            <a:r>
              <a:rPr lang="en-US" sz="1800" dirty="0"/>
              <a:t> toolkit and Intel's Neural Stick 2 to set a baseline of execution time and power consumption.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 dirty="0"/>
              <a:t>Explore approximate computing techniques to improve the performance and energy efficiency of the selected machine learning applications.</a:t>
            </a:r>
          </a:p>
        </p:txBody>
      </p:sp>
    </p:spTree>
    <p:extLst>
      <p:ext uri="{BB962C8B-B14F-4D97-AF65-F5344CB8AC3E}">
        <p14:creationId xmlns:p14="http://schemas.microsoft.com/office/powerpoint/2010/main" val="20271395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A211F-FEFD-42D9-BDB5-2EB73E79B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Previous Work</a:t>
            </a:r>
            <a:br>
              <a:rPr lang="en-US" dirty="0"/>
            </a:br>
            <a:r>
              <a:rPr lang="en-US" dirty="0"/>
              <a:t>&amp;</a:t>
            </a:r>
            <a:br>
              <a:rPr lang="en-US" dirty="0"/>
            </a:br>
            <a:r>
              <a:rPr lang="en-US" dirty="0"/>
              <a:t>Background</a:t>
            </a:r>
            <a:endParaRPr lang="es-C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AD6E04-C6B7-4716-AB3A-70F4413C3C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21494922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A4F42-C14A-40B7-9647-BC830062E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Parrot Transformation</a:t>
            </a:r>
            <a:endParaRPr lang="es-CR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5C72129-65D1-4E51-AD91-6B25C92B98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8143" y="2603241"/>
            <a:ext cx="10636369" cy="2843574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B2BE730-0C7A-4513-B42C-35791667F863}"/>
              </a:ext>
            </a:extLst>
          </p:cNvPr>
          <p:cNvSpPr txBox="1"/>
          <p:nvPr/>
        </p:nvSpPr>
        <p:spPr>
          <a:xfrm>
            <a:off x="0" y="6457890"/>
            <a:ext cx="109545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R" sz="1000" dirty="0" err="1"/>
              <a:t>Hadi</a:t>
            </a:r>
            <a:r>
              <a:rPr lang="es-CR" sz="1000" dirty="0"/>
              <a:t> </a:t>
            </a:r>
            <a:r>
              <a:rPr lang="es-CR" sz="1000" dirty="0" err="1"/>
              <a:t>Esmaeilzadeh</a:t>
            </a:r>
            <a:r>
              <a:rPr lang="es-CR" sz="1000" dirty="0"/>
              <a:t>, </a:t>
            </a:r>
            <a:r>
              <a:rPr lang="es-CR" sz="1000" dirty="0" err="1"/>
              <a:t>Adrian</a:t>
            </a:r>
            <a:r>
              <a:rPr lang="es-CR" sz="1000" dirty="0"/>
              <a:t> Sampson, Luis </a:t>
            </a:r>
            <a:r>
              <a:rPr lang="es-CR" sz="1000" dirty="0" err="1"/>
              <a:t>Ceze</a:t>
            </a:r>
            <a:r>
              <a:rPr lang="es-CR" sz="1000" dirty="0"/>
              <a:t>, and Doug Burger. Neural </a:t>
            </a:r>
            <a:r>
              <a:rPr lang="es-CR" sz="1000" dirty="0" err="1"/>
              <a:t>acceleration</a:t>
            </a:r>
            <a:r>
              <a:rPr lang="es-CR" sz="1000" dirty="0"/>
              <a:t> </a:t>
            </a:r>
            <a:r>
              <a:rPr lang="es-CR" sz="1000" dirty="0" err="1"/>
              <a:t>for</a:t>
            </a:r>
            <a:r>
              <a:rPr lang="es-CR" sz="1000" dirty="0"/>
              <a:t> general-</a:t>
            </a:r>
            <a:r>
              <a:rPr lang="es-CR" sz="1000" dirty="0" err="1"/>
              <a:t>purpose</a:t>
            </a:r>
            <a:r>
              <a:rPr lang="es-CR" sz="1000" dirty="0"/>
              <a:t> </a:t>
            </a:r>
            <a:r>
              <a:rPr lang="es-CR" sz="1000" dirty="0" err="1"/>
              <a:t>approximate</a:t>
            </a:r>
            <a:r>
              <a:rPr lang="es-CR" sz="1000" dirty="0"/>
              <a:t> </a:t>
            </a:r>
            <a:r>
              <a:rPr lang="es-CR" sz="1000" dirty="0" err="1"/>
              <a:t>programs</a:t>
            </a:r>
            <a:r>
              <a:rPr lang="es-CR" sz="1000" dirty="0"/>
              <a:t>. </a:t>
            </a:r>
            <a:r>
              <a:rPr lang="es-CR" sz="1000" dirty="0" err="1"/>
              <a:t>Proceedings</a:t>
            </a:r>
            <a:r>
              <a:rPr lang="es-CR" sz="1000" dirty="0"/>
              <a:t> - 2012 IEEE/ACM 45th International </a:t>
            </a:r>
            <a:r>
              <a:rPr lang="es-CR" sz="1000" dirty="0" err="1"/>
              <a:t>Symposium</a:t>
            </a:r>
            <a:r>
              <a:rPr lang="es-CR" sz="1000" dirty="0"/>
              <a:t> </a:t>
            </a:r>
            <a:r>
              <a:rPr lang="es-CR" sz="1000" dirty="0" err="1"/>
              <a:t>on</a:t>
            </a:r>
            <a:r>
              <a:rPr lang="es-CR" sz="1000" dirty="0"/>
              <a:t> </a:t>
            </a:r>
            <a:r>
              <a:rPr lang="es-CR" sz="1000" dirty="0" err="1"/>
              <a:t>Microarchitecture</a:t>
            </a:r>
            <a:r>
              <a:rPr lang="es-CR" sz="1000" dirty="0"/>
              <a:t>, MICRO 2012, </a:t>
            </a:r>
            <a:r>
              <a:rPr lang="es-CR" sz="1000" dirty="0" err="1"/>
              <a:t>pages</a:t>
            </a:r>
            <a:r>
              <a:rPr lang="es-CR" sz="1000" dirty="0"/>
              <a:t> 449-460, 2012.</a:t>
            </a:r>
          </a:p>
        </p:txBody>
      </p:sp>
    </p:spTree>
    <p:extLst>
      <p:ext uri="{BB962C8B-B14F-4D97-AF65-F5344CB8AC3E}">
        <p14:creationId xmlns:p14="http://schemas.microsoft.com/office/powerpoint/2010/main" val="657070568"/>
      </p:ext>
    </p:extLst>
  </p:cSld>
  <p:clrMapOvr>
    <a:masterClrMapping/>
  </p:clrMapOvr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View</Template>
  <TotalTime>700</TotalTime>
  <Words>1099</Words>
  <Application>Microsoft Office PowerPoint</Application>
  <PresentationFormat>Widescreen</PresentationFormat>
  <Paragraphs>208</Paragraphs>
  <Slides>34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0" baseType="lpstr">
      <vt:lpstr>Arial</vt:lpstr>
      <vt:lpstr>Calibri</vt:lpstr>
      <vt:lpstr>Century Schoolbook</vt:lpstr>
      <vt:lpstr>Courier New</vt:lpstr>
      <vt:lpstr>Wingdings 2</vt:lpstr>
      <vt:lpstr>View</vt:lpstr>
      <vt:lpstr>Tecnológico de Costa Rica  Escuela de Ingeniería Electrónica      Improving Performance of Error-Tolerant Applications: A Case Study of Approximate Computing with an Off-the-Shelf Neural Accelerator   Thesis for Masters Degree in Embedded Systems  Tomás González Aragón</vt:lpstr>
      <vt:lpstr>Introduction</vt:lpstr>
      <vt:lpstr>Approximate Computing</vt:lpstr>
      <vt:lpstr>Approximate Computing</vt:lpstr>
      <vt:lpstr>Focus of this Work</vt:lpstr>
      <vt:lpstr>Objectives</vt:lpstr>
      <vt:lpstr>Objectives</vt:lpstr>
      <vt:lpstr>Previous Work &amp; Background</vt:lpstr>
      <vt:lpstr>Parrot Transformation</vt:lpstr>
      <vt:lpstr>OpenVINO</vt:lpstr>
      <vt:lpstr>Myriad X &amp; NCS2</vt:lpstr>
      <vt:lpstr>The Work</vt:lpstr>
      <vt:lpstr>Test-Suite</vt:lpstr>
      <vt:lpstr>Tested Systems</vt:lpstr>
      <vt:lpstr>Workflow</vt:lpstr>
      <vt:lpstr>Training</vt:lpstr>
      <vt:lpstr>Training</vt:lpstr>
      <vt:lpstr>Training</vt:lpstr>
      <vt:lpstr>Execution: Procedural Code</vt:lpstr>
      <vt:lpstr>Execution: Algorithmic Transformation – DNN</vt:lpstr>
      <vt:lpstr>Execution: Algorithmic Transformation – CNN</vt:lpstr>
      <vt:lpstr>Execution: Algorithmic Transformation – CNN Async</vt:lpstr>
      <vt:lpstr>Results</vt:lpstr>
      <vt:lpstr>Performance - PC</vt:lpstr>
      <vt:lpstr>Performance – RPi 3</vt:lpstr>
      <vt:lpstr>Performance – RPi 4</vt:lpstr>
      <vt:lpstr>USB2 vs USB3</vt:lpstr>
      <vt:lpstr>NN Topologies</vt:lpstr>
      <vt:lpstr>NN Topologies – Comparison </vt:lpstr>
      <vt:lpstr>Conclusions</vt:lpstr>
      <vt:lpstr>PowerPoint Presentation</vt:lpstr>
      <vt:lpstr>What’s Next?</vt:lpstr>
      <vt:lpstr>Initial Testing – Audio Classification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Improving Performance of Error-Tolerant Applications: A Case Study of Approximate Computing with an Off-the-Shelf Neural Accelerator</dc:title>
  <dc:creator>Tomas Gonzalez Aragon</dc:creator>
  <cp:lastModifiedBy>Tomas Gonzalez Aragon</cp:lastModifiedBy>
  <cp:revision>47</cp:revision>
  <dcterms:created xsi:type="dcterms:W3CDTF">2020-08-23T17:19:31Z</dcterms:created>
  <dcterms:modified xsi:type="dcterms:W3CDTF">2020-08-28T01:14:11Z</dcterms:modified>
</cp:coreProperties>
</file>